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64" r:id="rId9"/>
    <p:sldId id="265" r:id="rId1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Nadpis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5" name="Podnadpis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31" name="Zástupný symbol pro datum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00314E4F-846A-443A-809D-6EA907C0DE54}" type="datetimeFigureOut">
              <a:rPr lang="cs-CZ" smtClean="0"/>
              <a:t>11.3.2018</a:t>
            </a:fld>
            <a:endParaRPr lang="cs-CZ"/>
          </a:p>
        </p:txBody>
      </p:sp>
      <p:sp>
        <p:nvSpPr>
          <p:cNvPr id="18" name="Zástupný symbol pro zápatí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1A5D6471-C9A9-4D8D-91B3-C83DAFB7801D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0314E4F-846A-443A-809D-6EA907C0DE54}" type="datetimeFigureOut">
              <a:rPr lang="cs-CZ" smtClean="0"/>
              <a:t>11.3.2018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A5D6471-C9A9-4D8D-91B3-C83DAFB7801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00314E4F-846A-443A-809D-6EA907C0DE54}" type="datetimeFigureOut">
              <a:rPr lang="cs-CZ" smtClean="0"/>
              <a:t>11.3.2018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1A5D6471-C9A9-4D8D-91B3-C83DAFB7801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0314E4F-846A-443A-809D-6EA907C0DE54}" type="datetimeFigureOut">
              <a:rPr lang="cs-CZ" smtClean="0"/>
              <a:t>11.3.2018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A5D6471-C9A9-4D8D-91B3-C83DAFB7801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00314E4F-846A-443A-809D-6EA907C0DE54}" type="datetimeFigureOut">
              <a:rPr lang="cs-CZ" smtClean="0"/>
              <a:t>11.3.2018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1A5D6471-C9A9-4D8D-91B3-C83DAFB7801D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0314E4F-846A-443A-809D-6EA907C0DE54}" type="datetimeFigureOut">
              <a:rPr lang="cs-CZ" smtClean="0"/>
              <a:t>11.3.2018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A5D6471-C9A9-4D8D-91B3-C83DAFB7801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0314E4F-846A-443A-809D-6EA907C0DE54}" type="datetimeFigureOut">
              <a:rPr lang="cs-CZ" smtClean="0"/>
              <a:t>11.3.2018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A5D6471-C9A9-4D8D-91B3-C83DAFB7801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0314E4F-846A-443A-809D-6EA907C0DE54}" type="datetimeFigureOut">
              <a:rPr lang="cs-CZ" smtClean="0"/>
              <a:t>11.3.2018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A5D6471-C9A9-4D8D-91B3-C83DAFB7801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00314E4F-846A-443A-809D-6EA907C0DE54}" type="datetimeFigureOut">
              <a:rPr lang="cs-CZ" smtClean="0"/>
              <a:t>11.3.2018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A5D6471-C9A9-4D8D-91B3-C83DAFB7801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0314E4F-846A-443A-809D-6EA907C0DE54}" type="datetimeFigureOut">
              <a:rPr lang="cs-CZ" smtClean="0"/>
              <a:t>11.3.2018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A5D6471-C9A9-4D8D-91B3-C83DAFB7801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0314E4F-846A-443A-809D-6EA907C0DE54}" type="datetimeFigureOut">
              <a:rPr lang="cs-CZ" smtClean="0"/>
              <a:t>11.3.2018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A5D6471-C9A9-4D8D-91B3-C83DAFB7801D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Zástupný symbol pro obrázek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Zástupný symbol pro nadpis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1" name="Zástupný symbol pro text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27" name="Zástupný symbol pro datum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00314E4F-846A-443A-809D-6EA907C0DE54}" type="datetimeFigureOut">
              <a:rPr lang="cs-CZ" smtClean="0"/>
              <a:t>11.3.2018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1A5D6471-C9A9-4D8D-91B3-C83DAFB7801D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347864" y="533400"/>
            <a:ext cx="5124404" cy="5271864"/>
          </a:xfrm>
        </p:spPr>
        <p:txBody>
          <a:bodyPr>
            <a:normAutofit/>
          </a:bodyPr>
          <a:lstStyle/>
          <a:p>
            <a:pPr algn="ctr"/>
            <a:r>
              <a:rPr lang="cs-CZ" dirty="0" smtClean="0"/>
              <a:t>Praktické dovednosti usnadňující přechod dítěte z rodiny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do </a:t>
            </a:r>
            <a:r>
              <a:rPr lang="cs-CZ" dirty="0" smtClean="0"/>
              <a:t>mateřské </a:t>
            </a:r>
            <a:r>
              <a:rPr lang="cs-CZ" dirty="0" smtClean="0"/>
              <a:t>školy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836712"/>
            <a:ext cx="7239000" cy="4846638"/>
          </a:xfrm>
        </p:spPr>
        <p:txBody>
          <a:bodyPr/>
          <a:lstStyle/>
          <a:p>
            <a:r>
              <a:rPr lang="cs-CZ" dirty="0" smtClean="0"/>
              <a:t> Umím si umýt ruce </a:t>
            </a:r>
          </a:p>
          <a:p>
            <a:r>
              <a:rPr lang="cs-CZ" dirty="0" smtClean="0"/>
              <a:t> Samostatně používám ručník</a:t>
            </a:r>
          </a:p>
          <a:p>
            <a:r>
              <a:rPr lang="cs-CZ" dirty="0" smtClean="0"/>
              <a:t> Nepoužívám v </a:t>
            </a:r>
            <a:r>
              <a:rPr lang="cs-CZ" dirty="0" smtClean="0"/>
              <a:t>průběhu dne </a:t>
            </a:r>
            <a:r>
              <a:rPr lang="cs-CZ" dirty="0" smtClean="0"/>
              <a:t>nebo  </a:t>
            </a:r>
          </a:p>
          <a:p>
            <a:pPr>
              <a:buNone/>
            </a:pPr>
            <a:r>
              <a:rPr lang="cs-CZ" dirty="0" smtClean="0"/>
              <a:t> </a:t>
            </a:r>
            <a:r>
              <a:rPr lang="cs-CZ" dirty="0" smtClean="0"/>
              <a:t>   odpoledního </a:t>
            </a:r>
            <a:r>
              <a:rPr lang="cs-CZ" dirty="0" smtClean="0"/>
              <a:t>odpočinku pleny</a:t>
            </a:r>
          </a:p>
          <a:p>
            <a:r>
              <a:rPr lang="cs-CZ" dirty="0" smtClean="0"/>
              <a:t> </a:t>
            </a:r>
            <a:r>
              <a:rPr lang="cs-CZ" dirty="0" smtClean="0"/>
              <a:t>Umím používat WC (nepoužívám nočník!)</a:t>
            </a:r>
          </a:p>
          <a:p>
            <a:r>
              <a:rPr lang="cs-CZ" dirty="0" smtClean="0"/>
              <a:t> </a:t>
            </a:r>
            <a:r>
              <a:rPr lang="cs-CZ" dirty="0" smtClean="0"/>
              <a:t>Umím se vysmrkat, utřít si nos, používat </a:t>
            </a:r>
            <a:r>
              <a:rPr lang="cs-CZ" dirty="0" smtClean="0"/>
              <a:t> </a:t>
            </a:r>
          </a:p>
          <a:p>
            <a:pPr>
              <a:buNone/>
            </a:pPr>
            <a:r>
              <a:rPr lang="cs-CZ" dirty="0" smtClean="0"/>
              <a:t> </a:t>
            </a:r>
            <a:r>
              <a:rPr lang="cs-CZ" dirty="0" smtClean="0"/>
              <a:t>   papírové </a:t>
            </a:r>
            <a:r>
              <a:rPr lang="cs-CZ" dirty="0" smtClean="0"/>
              <a:t>kapesníky</a:t>
            </a:r>
          </a:p>
          <a:p>
            <a:r>
              <a:rPr lang="cs-CZ" dirty="0" smtClean="0"/>
              <a:t> </a:t>
            </a:r>
            <a:r>
              <a:rPr lang="cs-CZ" dirty="0" smtClean="0"/>
              <a:t>Aktivně hlásím své potřeby!</a:t>
            </a:r>
          </a:p>
          <a:p>
            <a:r>
              <a:rPr lang="cs-CZ" dirty="0" smtClean="0"/>
              <a:t> </a:t>
            </a:r>
            <a:r>
              <a:rPr lang="cs-CZ" dirty="0" smtClean="0"/>
              <a:t>Nepoužívám v MŠ dudlík ani při usínání!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467544" y="836712"/>
            <a:ext cx="7239000" cy="4846638"/>
          </a:xfrm>
        </p:spPr>
        <p:txBody>
          <a:bodyPr>
            <a:normAutofit/>
          </a:bodyPr>
          <a:lstStyle/>
          <a:p>
            <a:r>
              <a:rPr lang="cs-CZ" dirty="0" smtClean="0"/>
              <a:t> </a:t>
            </a:r>
            <a:r>
              <a:rPr lang="cs-CZ" dirty="0" smtClean="0"/>
              <a:t>Sedím při jídle u stolu</a:t>
            </a:r>
          </a:p>
          <a:p>
            <a:r>
              <a:rPr lang="cs-CZ" dirty="0" smtClean="0"/>
              <a:t> </a:t>
            </a:r>
            <a:r>
              <a:rPr lang="cs-CZ" dirty="0" smtClean="0"/>
              <a:t>Umím pít z hrnečku </a:t>
            </a:r>
          </a:p>
          <a:p>
            <a:r>
              <a:rPr lang="cs-CZ" dirty="0" smtClean="0"/>
              <a:t> </a:t>
            </a:r>
            <a:r>
              <a:rPr lang="cs-CZ" dirty="0" smtClean="0"/>
              <a:t>Umím jíst sám/a lžící, </a:t>
            </a:r>
            <a:r>
              <a:rPr lang="cs-CZ" dirty="0" err="1" smtClean="0"/>
              <a:t>ev</a:t>
            </a:r>
            <a:r>
              <a:rPr lang="cs-CZ" dirty="0" smtClean="0"/>
              <a:t>. dětským příborem</a:t>
            </a:r>
          </a:p>
          <a:p>
            <a:pPr>
              <a:buNone/>
            </a:pPr>
            <a:r>
              <a:rPr lang="cs-CZ" dirty="0" smtClean="0"/>
              <a:t>    (</a:t>
            </a:r>
            <a:r>
              <a:rPr lang="cs-CZ" dirty="0" smtClean="0"/>
              <a:t>nekrmte mě !)</a:t>
            </a:r>
          </a:p>
          <a:p>
            <a:r>
              <a:rPr lang="cs-CZ" dirty="0" smtClean="0"/>
              <a:t> </a:t>
            </a:r>
            <a:r>
              <a:rPr lang="cs-CZ" dirty="0" smtClean="0"/>
              <a:t>Při </a:t>
            </a:r>
            <a:r>
              <a:rPr lang="cs-CZ" dirty="0" smtClean="0"/>
              <a:t>obědě jím nejen polévku, ale i hlavní </a:t>
            </a:r>
            <a:r>
              <a:rPr lang="cs-CZ" dirty="0" smtClean="0"/>
              <a:t>  </a:t>
            </a:r>
          </a:p>
          <a:p>
            <a:pPr>
              <a:buNone/>
            </a:pPr>
            <a:r>
              <a:rPr lang="cs-CZ" dirty="0" smtClean="0"/>
              <a:t> </a:t>
            </a:r>
            <a:r>
              <a:rPr lang="cs-CZ" dirty="0" smtClean="0"/>
              <a:t>   jídlo</a:t>
            </a:r>
            <a:endParaRPr lang="cs-CZ" dirty="0" smtClean="0"/>
          </a:p>
          <a:p>
            <a:r>
              <a:rPr lang="cs-CZ" dirty="0" smtClean="0"/>
              <a:t> </a:t>
            </a:r>
            <a:r>
              <a:rPr lang="cs-CZ" dirty="0" smtClean="0"/>
              <a:t>Umím ukusovat z 1/2 krajíčku chleba </a:t>
            </a:r>
            <a:r>
              <a:rPr lang="cs-CZ" dirty="0" smtClean="0"/>
              <a:t> </a:t>
            </a:r>
          </a:p>
          <a:p>
            <a:pPr>
              <a:buNone/>
            </a:pPr>
            <a:r>
              <a:rPr lang="cs-CZ" dirty="0" smtClean="0"/>
              <a:t> </a:t>
            </a:r>
            <a:r>
              <a:rPr lang="cs-CZ" dirty="0" smtClean="0"/>
              <a:t>   (</a:t>
            </a:r>
            <a:r>
              <a:rPr lang="cs-CZ" dirty="0" smtClean="0"/>
              <a:t>včetně kůrky</a:t>
            </a:r>
            <a:r>
              <a:rPr lang="cs-CZ" dirty="0" smtClean="0"/>
              <a:t>, </a:t>
            </a:r>
            <a:r>
              <a:rPr lang="cs-CZ" dirty="0" smtClean="0"/>
              <a:t>nekrájet na dílky!)</a:t>
            </a:r>
          </a:p>
          <a:p>
            <a:r>
              <a:rPr lang="cs-CZ" dirty="0" smtClean="0"/>
              <a:t> </a:t>
            </a:r>
            <a:r>
              <a:rPr lang="cs-CZ" dirty="0" smtClean="0"/>
              <a:t>Jsem zvyklý/á na pestré složení stravy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467544" y="836712"/>
            <a:ext cx="7239000" cy="4846638"/>
          </a:xfrm>
        </p:spPr>
        <p:txBody>
          <a:bodyPr>
            <a:normAutofit/>
          </a:bodyPr>
          <a:lstStyle/>
          <a:p>
            <a:r>
              <a:rPr lang="cs-CZ" dirty="0" smtClean="0"/>
              <a:t> Zvládám déletrvající chůzi (nevozte mě </a:t>
            </a:r>
          </a:p>
          <a:p>
            <a:pPr>
              <a:buNone/>
            </a:pPr>
            <a:r>
              <a:rPr lang="cs-CZ" dirty="0" smtClean="0"/>
              <a:t>    všude autem nebo na kočárku!)</a:t>
            </a:r>
          </a:p>
          <a:p>
            <a:r>
              <a:rPr lang="cs-CZ" dirty="0" smtClean="0"/>
              <a:t> Umím manipulovat s předměty (stavění </a:t>
            </a:r>
          </a:p>
          <a:p>
            <a:pPr>
              <a:buNone/>
            </a:pPr>
            <a:r>
              <a:rPr lang="cs-CZ" dirty="0" smtClean="0"/>
              <a:t>    kostek)</a:t>
            </a:r>
          </a:p>
          <a:p>
            <a:r>
              <a:rPr lang="cs-CZ" dirty="0" smtClean="0"/>
              <a:t> Rád/a si kreslím, čmárám, svůj výtvor </a:t>
            </a:r>
          </a:p>
          <a:p>
            <a:pPr>
              <a:buNone/>
            </a:pPr>
            <a:r>
              <a:rPr lang="cs-CZ" dirty="0" smtClean="0"/>
              <a:t>    pojmenuji</a:t>
            </a:r>
          </a:p>
          <a:p>
            <a:endParaRPr lang="cs-CZ" dirty="0"/>
          </a:p>
        </p:txBody>
      </p:sp>
      <p:pic>
        <p:nvPicPr>
          <p:cNvPr id="45059" name="Picture 3" descr="Výsledek obrázku pro obrázek děti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31840" y="3284984"/>
            <a:ext cx="3096344" cy="318665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467544" y="836712"/>
            <a:ext cx="7239000" cy="4846638"/>
          </a:xfrm>
        </p:spPr>
        <p:txBody>
          <a:bodyPr>
            <a:normAutofit fontScale="85000" lnSpcReduction="10000"/>
          </a:bodyPr>
          <a:lstStyle/>
          <a:p>
            <a:r>
              <a:rPr lang="cs-CZ" dirty="0" smtClean="0"/>
              <a:t> </a:t>
            </a:r>
            <a:r>
              <a:rPr lang="cs-CZ" dirty="0" smtClean="0"/>
              <a:t>Umím být chvíli sám/a bez svých blízkých</a:t>
            </a:r>
          </a:p>
          <a:p>
            <a:r>
              <a:rPr lang="cs-CZ" dirty="0" smtClean="0"/>
              <a:t> </a:t>
            </a:r>
            <a:r>
              <a:rPr lang="cs-CZ" dirty="0" smtClean="0"/>
              <a:t>Přizpůsobím </a:t>
            </a:r>
            <a:r>
              <a:rPr lang="cs-CZ" dirty="0" smtClean="0"/>
              <a:t>se novým podmínkám: pobytu ve větším</a:t>
            </a:r>
          </a:p>
          <a:p>
            <a:pPr>
              <a:buNone/>
            </a:pPr>
            <a:r>
              <a:rPr lang="cs-CZ" dirty="0" smtClean="0"/>
              <a:t> </a:t>
            </a:r>
            <a:r>
              <a:rPr lang="cs-CZ" dirty="0" smtClean="0"/>
              <a:t>   kolektivu</a:t>
            </a:r>
            <a:r>
              <a:rPr lang="cs-CZ" dirty="0" smtClean="0"/>
              <a:t>, pobytu v novém prostředí, déletrvajícímu</a:t>
            </a:r>
          </a:p>
          <a:p>
            <a:pPr>
              <a:buNone/>
            </a:pPr>
            <a:r>
              <a:rPr lang="cs-CZ" dirty="0" smtClean="0"/>
              <a:t>    </a:t>
            </a:r>
            <a:r>
              <a:rPr lang="cs-CZ" dirty="0" smtClean="0"/>
              <a:t>odloučení od blízkých, pobytu v rušnějším prostředí</a:t>
            </a:r>
          </a:p>
          <a:p>
            <a:r>
              <a:rPr lang="cs-CZ" dirty="0" smtClean="0"/>
              <a:t> </a:t>
            </a:r>
            <a:r>
              <a:rPr lang="cs-CZ" dirty="0" smtClean="0"/>
              <a:t>Jsem rád/a s ostatními dětmi</a:t>
            </a:r>
          </a:p>
          <a:p>
            <a:r>
              <a:rPr lang="cs-CZ" dirty="0" smtClean="0"/>
              <a:t> </a:t>
            </a:r>
            <a:r>
              <a:rPr lang="cs-CZ" dirty="0" smtClean="0"/>
              <a:t>Umím vyjádřit své potřeby a </a:t>
            </a:r>
            <a:r>
              <a:rPr lang="cs-CZ" dirty="0" smtClean="0"/>
              <a:t>přání (poprosit,  </a:t>
            </a:r>
          </a:p>
          <a:p>
            <a:pPr>
              <a:buNone/>
            </a:pPr>
            <a:r>
              <a:rPr lang="cs-CZ" dirty="0" smtClean="0"/>
              <a:t> </a:t>
            </a:r>
            <a:r>
              <a:rPr lang="cs-CZ" dirty="0" smtClean="0"/>
              <a:t>   poděkovat</a:t>
            </a:r>
            <a:r>
              <a:rPr lang="cs-CZ" dirty="0" smtClean="0"/>
              <a:t>, </a:t>
            </a:r>
            <a:r>
              <a:rPr lang="cs-CZ" dirty="0" smtClean="0"/>
              <a:t>pozdravit</a:t>
            </a:r>
            <a:r>
              <a:rPr lang="cs-CZ" dirty="0" smtClean="0"/>
              <a:t>)</a:t>
            </a:r>
          </a:p>
          <a:p>
            <a:r>
              <a:rPr lang="cs-CZ" dirty="0" smtClean="0"/>
              <a:t> </a:t>
            </a:r>
            <a:r>
              <a:rPr lang="cs-CZ" dirty="0" smtClean="0"/>
              <a:t>Ukládám hračky či pracovní pomůcky na místo, které     </a:t>
            </a:r>
          </a:p>
          <a:p>
            <a:pPr>
              <a:buNone/>
            </a:pPr>
            <a:r>
              <a:rPr lang="cs-CZ" dirty="0" smtClean="0"/>
              <a:t> </a:t>
            </a:r>
            <a:r>
              <a:rPr lang="cs-CZ" dirty="0" smtClean="0"/>
              <a:t>   </a:t>
            </a:r>
            <a:r>
              <a:rPr lang="cs-CZ" dirty="0" smtClean="0"/>
              <a:t>je k tomu určeno </a:t>
            </a:r>
          </a:p>
          <a:p>
            <a:r>
              <a:rPr lang="cs-CZ" dirty="0" smtClean="0"/>
              <a:t> </a:t>
            </a:r>
            <a:r>
              <a:rPr lang="cs-CZ" dirty="0" smtClean="0"/>
              <a:t>Chovám se bezpečně v rámci svých rozumových  </a:t>
            </a:r>
          </a:p>
          <a:p>
            <a:pPr>
              <a:buNone/>
            </a:pPr>
            <a:r>
              <a:rPr lang="cs-CZ" dirty="0" smtClean="0"/>
              <a:t>    </a:t>
            </a:r>
            <a:r>
              <a:rPr lang="cs-CZ" dirty="0" smtClean="0"/>
              <a:t>schopností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467544" y="836712"/>
            <a:ext cx="7239000" cy="4846638"/>
          </a:xfrm>
        </p:spPr>
        <p:txBody>
          <a:bodyPr>
            <a:normAutofit/>
          </a:bodyPr>
          <a:lstStyle/>
          <a:p>
            <a:r>
              <a:rPr lang="cs-CZ" dirty="0" smtClean="0"/>
              <a:t> Navazuji </a:t>
            </a:r>
            <a:r>
              <a:rPr lang="cs-CZ" dirty="0" smtClean="0"/>
              <a:t>mluvní a oční kontakt </a:t>
            </a:r>
            <a:r>
              <a:rPr lang="cs-CZ" dirty="0" smtClean="0"/>
              <a:t>při  </a:t>
            </a:r>
          </a:p>
          <a:p>
            <a:pPr>
              <a:buNone/>
            </a:pPr>
            <a:r>
              <a:rPr lang="cs-CZ" dirty="0" smtClean="0"/>
              <a:t> </a:t>
            </a:r>
            <a:r>
              <a:rPr lang="cs-CZ" dirty="0" smtClean="0"/>
              <a:t>   komunikaci</a:t>
            </a:r>
            <a:endParaRPr lang="cs-CZ" dirty="0" smtClean="0"/>
          </a:p>
          <a:p>
            <a:r>
              <a:rPr lang="cs-CZ" dirty="0" smtClean="0"/>
              <a:t> </a:t>
            </a:r>
            <a:r>
              <a:rPr lang="cs-CZ" dirty="0" smtClean="0"/>
              <a:t>Orientuji se v jednoduchých pokynech, </a:t>
            </a:r>
            <a:endParaRPr lang="cs-CZ" dirty="0" smtClean="0"/>
          </a:p>
          <a:p>
            <a:pPr>
              <a:buNone/>
            </a:pPr>
            <a:r>
              <a:rPr lang="cs-CZ" dirty="0" smtClean="0"/>
              <a:t> </a:t>
            </a:r>
            <a:r>
              <a:rPr lang="cs-CZ" dirty="0" smtClean="0"/>
              <a:t>   v krátkém vyprávění</a:t>
            </a:r>
            <a:endParaRPr lang="cs-CZ" dirty="0" smtClean="0"/>
          </a:p>
          <a:p>
            <a:r>
              <a:rPr lang="cs-CZ" dirty="0" smtClean="0"/>
              <a:t> </a:t>
            </a:r>
            <a:r>
              <a:rPr lang="cs-CZ" dirty="0" smtClean="0"/>
              <a:t>Reprodukuji krátké písničky a říkanky, popíšu </a:t>
            </a:r>
            <a:endParaRPr lang="cs-CZ" dirty="0" smtClean="0"/>
          </a:p>
          <a:p>
            <a:pPr>
              <a:buNone/>
            </a:pPr>
            <a:r>
              <a:rPr lang="cs-CZ" dirty="0" smtClean="0"/>
              <a:t> </a:t>
            </a:r>
            <a:r>
              <a:rPr lang="cs-CZ" dirty="0" smtClean="0"/>
              <a:t>   obrázek</a:t>
            </a:r>
            <a:endParaRPr lang="cs-CZ" dirty="0" smtClean="0"/>
          </a:p>
          <a:p>
            <a:pPr>
              <a:buNone/>
            </a:pPr>
            <a:endParaRPr lang="cs-CZ" dirty="0"/>
          </a:p>
        </p:txBody>
      </p:sp>
      <p:pic>
        <p:nvPicPr>
          <p:cNvPr id="46084" name="Picture 4" descr="Výsledek obrázku pro obrázek sluníčk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03848" y="3645024"/>
            <a:ext cx="2952328" cy="292561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467544" y="836712"/>
            <a:ext cx="7239000" cy="4846638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cs-CZ" dirty="0" smtClean="0"/>
              <a:t> MŠ </a:t>
            </a:r>
            <a:r>
              <a:rPr lang="cs-CZ" dirty="0" smtClean="0"/>
              <a:t>pořádá den otevřených dveří – rodiče </a:t>
            </a:r>
            <a:r>
              <a:rPr lang="cs-CZ" dirty="0" smtClean="0"/>
              <a:t>se</a:t>
            </a:r>
          </a:p>
          <a:p>
            <a:pPr algn="just">
              <a:buNone/>
            </a:pPr>
            <a:r>
              <a:rPr lang="cs-CZ" dirty="0" smtClean="0"/>
              <a:t> mohou seznámit </a:t>
            </a:r>
            <a:r>
              <a:rPr lang="cs-CZ" dirty="0" smtClean="0"/>
              <a:t>s prostředím mateřské školy</a:t>
            </a:r>
            <a:r>
              <a:rPr lang="cs-CZ" dirty="0" smtClean="0"/>
              <a:t>,</a:t>
            </a:r>
          </a:p>
          <a:p>
            <a:pPr algn="just">
              <a:buNone/>
            </a:pPr>
            <a:r>
              <a:rPr lang="cs-CZ" dirty="0" smtClean="0"/>
              <a:t> </a:t>
            </a:r>
            <a:r>
              <a:rPr lang="cs-CZ" dirty="0" smtClean="0"/>
              <a:t>jejím programem, provozními záležitostmi</a:t>
            </a:r>
            <a:r>
              <a:rPr lang="cs-CZ" dirty="0" smtClean="0"/>
              <a:t>,</a:t>
            </a:r>
          </a:p>
          <a:p>
            <a:pPr algn="just">
              <a:buNone/>
            </a:pPr>
            <a:r>
              <a:rPr lang="cs-CZ" dirty="0" smtClean="0"/>
              <a:t> </a:t>
            </a:r>
            <a:r>
              <a:rPr lang="cs-CZ" dirty="0" smtClean="0"/>
              <a:t>školním řádem a zjistit další údaje, </a:t>
            </a:r>
            <a:r>
              <a:rPr lang="cs-CZ" dirty="0" smtClean="0"/>
              <a:t>které</a:t>
            </a:r>
          </a:p>
          <a:p>
            <a:pPr algn="just">
              <a:buNone/>
            </a:pPr>
            <a:r>
              <a:rPr lang="cs-CZ" dirty="0" smtClean="0"/>
              <a:t> </a:t>
            </a:r>
            <a:r>
              <a:rPr lang="cs-CZ" dirty="0" smtClean="0"/>
              <a:t>chtějí o mateřské škole vědět.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467544" y="836712"/>
            <a:ext cx="7239000" cy="484663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dirty="0" smtClean="0"/>
              <a:t>Všechny </a:t>
            </a:r>
            <a:r>
              <a:rPr lang="cs-CZ" dirty="0" smtClean="0"/>
              <a:t>výše uvedené dovednosti a </a:t>
            </a:r>
            <a:r>
              <a:rPr lang="cs-CZ" dirty="0" smtClean="0"/>
              <a:t>znalosti </a:t>
            </a:r>
          </a:p>
          <a:p>
            <a:pPr>
              <a:buNone/>
            </a:pPr>
            <a:r>
              <a:rPr lang="cs-CZ" dirty="0" smtClean="0"/>
              <a:t>zajistí Vašemu </a:t>
            </a:r>
            <a:r>
              <a:rPr lang="cs-CZ" dirty="0" smtClean="0"/>
              <a:t>dítěti při vstupu do mateřské </a:t>
            </a:r>
            <a:endParaRPr lang="cs-CZ" dirty="0" smtClean="0"/>
          </a:p>
          <a:p>
            <a:pPr>
              <a:buNone/>
            </a:pPr>
            <a:r>
              <a:rPr lang="cs-CZ" dirty="0" smtClean="0"/>
              <a:t>školy </a:t>
            </a:r>
            <a:r>
              <a:rPr lang="cs-CZ" dirty="0" smtClean="0"/>
              <a:t>pocit jistoty a bezpečí, vytváří základ </a:t>
            </a:r>
            <a:endParaRPr lang="cs-CZ" dirty="0" smtClean="0"/>
          </a:p>
          <a:p>
            <a:pPr>
              <a:buNone/>
            </a:pPr>
            <a:r>
              <a:rPr lang="cs-CZ" dirty="0" smtClean="0"/>
              <a:t>sebedůvěry </a:t>
            </a:r>
            <a:r>
              <a:rPr lang="cs-CZ" dirty="0" smtClean="0"/>
              <a:t>– </a:t>
            </a:r>
            <a:r>
              <a:rPr lang="cs-CZ" dirty="0" smtClean="0"/>
              <a:t>dítě se </a:t>
            </a:r>
            <a:r>
              <a:rPr lang="cs-CZ" dirty="0" smtClean="0"/>
              <a:t>v MŠ lépe cítí.</a:t>
            </a:r>
          </a:p>
          <a:p>
            <a:pPr algn="just">
              <a:buNone/>
            </a:pPr>
            <a:endParaRPr lang="cs-CZ" dirty="0"/>
          </a:p>
        </p:txBody>
      </p:sp>
      <p:pic>
        <p:nvPicPr>
          <p:cNvPr id="4" name="Picture 4" descr="Výsledek obrázku pro obrázek děti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3068960"/>
            <a:ext cx="6667500" cy="265747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467544" y="836712"/>
            <a:ext cx="7239000" cy="4846638"/>
          </a:xfrm>
        </p:spPr>
        <p:txBody>
          <a:bodyPr>
            <a:normAutofit/>
          </a:bodyPr>
          <a:lstStyle/>
          <a:p>
            <a:pPr algn="just">
              <a:buNone/>
            </a:pPr>
            <a:endParaRPr lang="cs-CZ" dirty="0" smtClean="0"/>
          </a:p>
          <a:p>
            <a:pPr algn="just">
              <a:buNone/>
            </a:pPr>
            <a:endParaRPr lang="cs-CZ" dirty="0" smtClean="0"/>
          </a:p>
          <a:p>
            <a:pPr algn="just">
              <a:buNone/>
            </a:pPr>
            <a:endParaRPr lang="cs-CZ" dirty="0" smtClean="0"/>
          </a:p>
          <a:p>
            <a:pPr algn="just">
              <a:buNone/>
            </a:pPr>
            <a:endParaRPr lang="cs-CZ" dirty="0" smtClean="0"/>
          </a:p>
          <a:p>
            <a:pPr algn="just">
              <a:buNone/>
            </a:pPr>
            <a:endParaRPr lang="cs-CZ" dirty="0" smtClean="0"/>
          </a:p>
          <a:p>
            <a:pPr algn="just"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......... </a:t>
            </a:r>
            <a:r>
              <a:rPr lang="cs-CZ" dirty="0" smtClean="0"/>
              <a:t>a hlavně - nestrašte mě školkou. </a:t>
            </a:r>
          </a:p>
          <a:p>
            <a:pPr>
              <a:buNone/>
            </a:pPr>
            <a:r>
              <a:rPr lang="cs-CZ" dirty="0" smtClean="0"/>
              <a:t>Školka má být za odměnu, ne za trest!</a:t>
            </a:r>
          </a:p>
          <a:p>
            <a:pPr algn="just">
              <a:buNone/>
            </a:pPr>
            <a:endParaRPr lang="cs-CZ" dirty="0"/>
          </a:p>
        </p:txBody>
      </p:sp>
      <p:pic>
        <p:nvPicPr>
          <p:cNvPr id="47110" name="Picture 6" descr="Související obrázek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548680"/>
            <a:ext cx="6925691" cy="396044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ohatý">
  <a:themeElements>
    <a:clrScheme name="Bohatý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Bohatý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ohatý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67</TotalTime>
  <Words>356</Words>
  <Application>Microsoft Office PowerPoint</Application>
  <PresentationFormat>Předvádění na obrazovce (4:3)</PresentationFormat>
  <Paragraphs>61</Paragraphs>
  <Slides>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0" baseType="lpstr">
      <vt:lpstr>Bohatý</vt:lpstr>
      <vt:lpstr>Praktické dovednosti usnadňující přechod dítěte z rodiny  do mateřské školy </vt:lpstr>
      <vt:lpstr>Snímek 2</vt:lpstr>
      <vt:lpstr>Snímek 3</vt:lpstr>
      <vt:lpstr>Snímek 4</vt:lpstr>
      <vt:lpstr>Snímek 5</vt:lpstr>
      <vt:lpstr>Snímek 6</vt:lpstr>
      <vt:lpstr>Snímek 7</vt:lpstr>
      <vt:lpstr>Snímek 8</vt:lpstr>
      <vt:lpstr>Snímek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Praktické dovednosti usnadňující přechod dítěte z rodiny  do mateřské školy </dc:title>
  <dc:creator>ja</dc:creator>
  <cp:lastModifiedBy>ja</cp:lastModifiedBy>
  <cp:revision>1</cp:revision>
  <dcterms:created xsi:type="dcterms:W3CDTF">2018-03-11T09:45:23Z</dcterms:created>
  <dcterms:modified xsi:type="dcterms:W3CDTF">2018-03-11T10:53:18Z</dcterms:modified>
</cp:coreProperties>
</file>